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2" r:id="rId4"/>
    <p:sldId id="665" r:id="rId5"/>
    <p:sldId id="260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Black" panose="00000A00000000000000" pitchFamily="2" charset="0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A6E732-6757-0AB1-007D-34839808730E}" name="Casey Stowe" initials="CS" userId="S::cstowe@americannitrile.com::fe7893cc-efbe-4c01-80c6-cb14b52f4e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F00"/>
    <a:srgbClr val="B3FAB1"/>
    <a:srgbClr val="154100"/>
    <a:srgbClr val="B2FF63"/>
    <a:srgbClr val="0B4720"/>
    <a:srgbClr val="480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48"/>
  </p:normalViewPr>
  <p:slideViewPr>
    <p:cSldViewPr snapToGrid="0">
      <p:cViewPr varScale="1">
        <p:scale>
          <a:sx n="93" d="100"/>
          <a:sy n="93" d="100"/>
        </p:scale>
        <p:origin x="9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microsoft.com/office/2018/10/relationships/authors" Target="authors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3BF4-8801-4F60-BE08-2C33B42C2AB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1E5A6-E598-469C-817A-752EEDB59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8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572F63-6247-45CC-8261-C35627F329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572F63-6247-45CC-8261-C35627F329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912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1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27983D-7155-46BD-8D9C-74BF9E31C1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21794" y="-866331"/>
            <a:ext cx="5542586" cy="8590668"/>
          </a:xfrm>
          <a:custGeom>
            <a:avLst/>
            <a:gdLst>
              <a:gd name="connsiteX0" fmla="*/ 4179706 w 5542586"/>
              <a:gd name="connsiteY0" fmla="*/ 1531321 h 8590668"/>
              <a:gd name="connsiteX1" fmla="*/ 5257089 w 5542586"/>
              <a:gd name="connsiteY1" fmla="*/ 1735070 h 8590668"/>
              <a:gd name="connsiteX2" fmla="*/ 5255400 w 5542586"/>
              <a:gd name="connsiteY2" fmla="*/ 6680642 h 8590668"/>
              <a:gd name="connsiteX3" fmla="*/ 2107996 w 5542586"/>
              <a:gd name="connsiteY3" fmla="*/ 5836146 h 8590668"/>
              <a:gd name="connsiteX4" fmla="*/ 2109109 w 5542586"/>
              <a:gd name="connsiteY4" fmla="*/ 2577416 h 8590668"/>
              <a:gd name="connsiteX5" fmla="*/ 4179706 w 5542586"/>
              <a:gd name="connsiteY5" fmla="*/ 1531321 h 8590668"/>
              <a:gd name="connsiteX6" fmla="*/ 4215917 w 5542586"/>
              <a:gd name="connsiteY6" fmla="*/ 737 h 8590668"/>
              <a:gd name="connsiteX7" fmla="*/ 5542586 w 5542586"/>
              <a:gd name="connsiteY7" fmla="*/ 185443 h 8590668"/>
              <a:gd name="connsiteX8" fmla="*/ 5291934 w 5542586"/>
              <a:gd name="connsiteY8" fmla="*/ 1011200 h 8590668"/>
              <a:gd name="connsiteX9" fmla="*/ 1516020 w 5542586"/>
              <a:gd name="connsiteY9" fmla="*/ 2281326 h 8590668"/>
              <a:gd name="connsiteX10" fmla="*/ 1484429 w 5542586"/>
              <a:gd name="connsiteY10" fmla="*/ 6265012 h 8590668"/>
              <a:gd name="connsiteX11" fmla="*/ 5239727 w 5542586"/>
              <a:gd name="connsiteY11" fmla="*/ 7594857 h 8590668"/>
              <a:gd name="connsiteX12" fmla="*/ 5477254 w 5542586"/>
              <a:gd name="connsiteY12" fmla="*/ 8424488 h 8590668"/>
              <a:gd name="connsiteX13" fmla="*/ 777727 w 5542586"/>
              <a:gd name="connsiteY13" fmla="*/ 6760266 h 8590668"/>
              <a:gd name="connsiteX14" fmla="*/ 817259 w 5542586"/>
              <a:gd name="connsiteY14" fmla="*/ 1774927 h 8590668"/>
              <a:gd name="connsiteX15" fmla="*/ 4215917 w 5542586"/>
              <a:gd name="connsiteY15" fmla="*/ 737 h 859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42586" h="8590668">
                <a:moveTo>
                  <a:pt x="4179706" y="1531321"/>
                </a:moveTo>
                <a:cubicBezTo>
                  <a:pt x="4540881" y="1524138"/>
                  <a:pt x="4907389" y="1590079"/>
                  <a:pt x="5257089" y="1735070"/>
                </a:cubicBezTo>
                <a:lnTo>
                  <a:pt x="5255400" y="6680642"/>
                </a:lnTo>
                <a:cubicBezTo>
                  <a:pt x="4136044" y="7143846"/>
                  <a:pt x="2845128" y="6797474"/>
                  <a:pt x="2107996" y="5836146"/>
                </a:cubicBezTo>
                <a:cubicBezTo>
                  <a:pt x="1370865" y="4874818"/>
                  <a:pt x="1371321" y="3538240"/>
                  <a:pt x="2109109" y="2577416"/>
                </a:cubicBezTo>
                <a:cubicBezTo>
                  <a:pt x="2616339" y="1916849"/>
                  <a:pt x="3385118" y="1547124"/>
                  <a:pt x="4179706" y="1531321"/>
                </a:cubicBezTo>
                <a:close/>
                <a:moveTo>
                  <a:pt x="4215917" y="737"/>
                </a:moveTo>
                <a:cubicBezTo>
                  <a:pt x="4657102" y="-7452"/>
                  <a:pt x="5104362" y="52422"/>
                  <a:pt x="5542586" y="185443"/>
                </a:cubicBezTo>
                <a:lnTo>
                  <a:pt x="5291934" y="1011200"/>
                </a:lnTo>
                <a:cubicBezTo>
                  <a:pt x="3891226" y="586024"/>
                  <a:pt x="2375010" y="1096043"/>
                  <a:pt x="1516020" y="2281326"/>
                </a:cubicBezTo>
                <a:cubicBezTo>
                  <a:pt x="657029" y="3466609"/>
                  <a:pt x="644344" y="5066255"/>
                  <a:pt x="1484429" y="6265012"/>
                </a:cubicBezTo>
                <a:cubicBezTo>
                  <a:pt x="2324516" y="7463768"/>
                  <a:pt x="3832452" y="7997766"/>
                  <a:pt x="5239727" y="7594857"/>
                </a:cubicBezTo>
                <a:lnTo>
                  <a:pt x="5477254" y="8424488"/>
                </a:lnTo>
                <a:cubicBezTo>
                  <a:pt x="3716134" y="8928704"/>
                  <a:pt x="1829044" y="8260438"/>
                  <a:pt x="777727" y="6760266"/>
                </a:cubicBezTo>
                <a:cubicBezTo>
                  <a:pt x="-273588" y="5260096"/>
                  <a:pt x="-257715" y="3258236"/>
                  <a:pt x="817259" y="1774927"/>
                </a:cubicBezTo>
                <a:cubicBezTo>
                  <a:pt x="1623490" y="662445"/>
                  <a:pt x="2892364" y="25305"/>
                  <a:pt x="4215917" y="73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F907955-54A3-4B12-B4FA-81685BA035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0729" y="-866332"/>
            <a:ext cx="5542586" cy="8590668"/>
          </a:xfrm>
          <a:custGeom>
            <a:avLst/>
            <a:gdLst>
              <a:gd name="connsiteX0" fmla="*/ 1362880 w 5542586"/>
              <a:gd name="connsiteY0" fmla="*/ 1531321 h 8590668"/>
              <a:gd name="connsiteX1" fmla="*/ 3433477 w 5542586"/>
              <a:gd name="connsiteY1" fmla="*/ 2577416 h 8590668"/>
              <a:gd name="connsiteX2" fmla="*/ 3434590 w 5542586"/>
              <a:gd name="connsiteY2" fmla="*/ 5836146 h 8590668"/>
              <a:gd name="connsiteX3" fmla="*/ 287186 w 5542586"/>
              <a:gd name="connsiteY3" fmla="*/ 6680642 h 8590668"/>
              <a:gd name="connsiteX4" fmla="*/ 285497 w 5542586"/>
              <a:gd name="connsiteY4" fmla="*/ 1735070 h 8590668"/>
              <a:gd name="connsiteX5" fmla="*/ 1362880 w 5542586"/>
              <a:gd name="connsiteY5" fmla="*/ 1531321 h 8590668"/>
              <a:gd name="connsiteX6" fmla="*/ 1326669 w 5542586"/>
              <a:gd name="connsiteY6" fmla="*/ 737 h 8590668"/>
              <a:gd name="connsiteX7" fmla="*/ 4725327 w 5542586"/>
              <a:gd name="connsiteY7" fmla="*/ 1774927 h 8590668"/>
              <a:gd name="connsiteX8" fmla="*/ 4764859 w 5542586"/>
              <a:gd name="connsiteY8" fmla="*/ 6760266 h 8590668"/>
              <a:gd name="connsiteX9" fmla="*/ 65332 w 5542586"/>
              <a:gd name="connsiteY9" fmla="*/ 8424488 h 8590668"/>
              <a:gd name="connsiteX10" fmla="*/ 302859 w 5542586"/>
              <a:gd name="connsiteY10" fmla="*/ 7594857 h 8590668"/>
              <a:gd name="connsiteX11" fmla="*/ 4058157 w 5542586"/>
              <a:gd name="connsiteY11" fmla="*/ 6265012 h 8590668"/>
              <a:gd name="connsiteX12" fmla="*/ 4026566 w 5542586"/>
              <a:gd name="connsiteY12" fmla="*/ 2281326 h 8590668"/>
              <a:gd name="connsiteX13" fmla="*/ 250652 w 5542586"/>
              <a:gd name="connsiteY13" fmla="*/ 1011200 h 8590668"/>
              <a:gd name="connsiteX14" fmla="*/ 0 w 5542586"/>
              <a:gd name="connsiteY14" fmla="*/ 185443 h 8590668"/>
              <a:gd name="connsiteX15" fmla="*/ 1326669 w 5542586"/>
              <a:gd name="connsiteY15" fmla="*/ 737 h 859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42586" h="8590668">
                <a:moveTo>
                  <a:pt x="1362880" y="1531321"/>
                </a:moveTo>
                <a:cubicBezTo>
                  <a:pt x="2157468" y="1547124"/>
                  <a:pt x="2926248" y="1916849"/>
                  <a:pt x="3433477" y="2577416"/>
                </a:cubicBezTo>
                <a:cubicBezTo>
                  <a:pt x="4171265" y="3538239"/>
                  <a:pt x="4171721" y="4874818"/>
                  <a:pt x="3434590" y="5836146"/>
                </a:cubicBezTo>
                <a:cubicBezTo>
                  <a:pt x="2697458" y="6797474"/>
                  <a:pt x="1406542" y="7143846"/>
                  <a:pt x="287186" y="6680642"/>
                </a:cubicBezTo>
                <a:lnTo>
                  <a:pt x="285497" y="1735070"/>
                </a:lnTo>
                <a:cubicBezTo>
                  <a:pt x="635197" y="1590079"/>
                  <a:pt x="1001705" y="1524138"/>
                  <a:pt x="1362880" y="1531321"/>
                </a:cubicBezTo>
                <a:close/>
                <a:moveTo>
                  <a:pt x="1326669" y="737"/>
                </a:moveTo>
                <a:cubicBezTo>
                  <a:pt x="2650222" y="25305"/>
                  <a:pt x="3919096" y="662445"/>
                  <a:pt x="4725327" y="1774927"/>
                </a:cubicBezTo>
                <a:cubicBezTo>
                  <a:pt x="5800301" y="3258236"/>
                  <a:pt x="5816174" y="5260096"/>
                  <a:pt x="4764859" y="6760266"/>
                </a:cubicBezTo>
                <a:cubicBezTo>
                  <a:pt x="3713543" y="8260438"/>
                  <a:pt x="1826452" y="8928704"/>
                  <a:pt x="65332" y="8424488"/>
                </a:cubicBezTo>
                <a:lnTo>
                  <a:pt x="302859" y="7594857"/>
                </a:lnTo>
                <a:cubicBezTo>
                  <a:pt x="1710134" y="7997766"/>
                  <a:pt x="3218070" y="7463768"/>
                  <a:pt x="4058157" y="6265012"/>
                </a:cubicBezTo>
                <a:cubicBezTo>
                  <a:pt x="4898242" y="5066255"/>
                  <a:pt x="4885557" y="3466609"/>
                  <a:pt x="4026566" y="2281326"/>
                </a:cubicBezTo>
                <a:cubicBezTo>
                  <a:pt x="3167576" y="1096043"/>
                  <a:pt x="1651360" y="586024"/>
                  <a:pt x="250652" y="1011200"/>
                </a:cubicBezTo>
                <a:lnTo>
                  <a:pt x="0" y="185443"/>
                </a:lnTo>
                <a:cubicBezTo>
                  <a:pt x="438224" y="52422"/>
                  <a:pt x="885485" y="-7452"/>
                  <a:pt x="1326669" y="73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4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F805F42-564D-41D2-97F7-6EC41B2D4A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100" y="514350"/>
            <a:ext cx="5676900" cy="2609850"/>
          </a:xfrm>
          <a:custGeom>
            <a:avLst/>
            <a:gdLst>
              <a:gd name="connsiteX0" fmla="*/ 0 w 5676900"/>
              <a:gd name="connsiteY0" fmla="*/ 0 h 2609850"/>
              <a:gd name="connsiteX1" fmla="*/ 5676900 w 5676900"/>
              <a:gd name="connsiteY1" fmla="*/ 0 h 2609850"/>
              <a:gd name="connsiteX2" fmla="*/ 5676900 w 5676900"/>
              <a:gd name="connsiteY2" fmla="*/ 2609850 h 2609850"/>
              <a:gd name="connsiteX3" fmla="*/ 0 w 5676900"/>
              <a:gd name="connsiteY3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900" h="2609850">
                <a:moveTo>
                  <a:pt x="0" y="0"/>
                </a:moveTo>
                <a:lnTo>
                  <a:pt x="5676900" y="0"/>
                </a:lnTo>
                <a:lnTo>
                  <a:pt x="5676900" y="2609850"/>
                </a:lnTo>
                <a:lnTo>
                  <a:pt x="0" y="26098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1D81874-ECC2-44F2-86B6-22233FCD6E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67800" y="3124200"/>
            <a:ext cx="2590800" cy="3219450"/>
          </a:xfrm>
          <a:custGeom>
            <a:avLst/>
            <a:gdLst>
              <a:gd name="connsiteX0" fmla="*/ 0 w 2590800"/>
              <a:gd name="connsiteY0" fmla="*/ 0 h 3219450"/>
              <a:gd name="connsiteX1" fmla="*/ 2590800 w 2590800"/>
              <a:gd name="connsiteY1" fmla="*/ 0 h 3219450"/>
              <a:gd name="connsiteX2" fmla="*/ 2590800 w 2590800"/>
              <a:gd name="connsiteY2" fmla="*/ 3219450 h 3219450"/>
              <a:gd name="connsiteX3" fmla="*/ 0 w 2590800"/>
              <a:gd name="connsiteY3" fmla="*/ 321945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800" h="3219450">
                <a:moveTo>
                  <a:pt x="0" y="0"/>
                </a:moveTo>
                <a:lnTo>
                  <a:pt x="2590800" y="0"/>
                </a:lnTo>
                <a:lnTo>
                  <a:pt x="2590800" y="3219450"/>
                </a:lnTo>
                <a:lnTo>
                  <a:pt x="0" y="32194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2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ADF772-70E6-4740-BB57-61F9D30A65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1245" y="0"/>
            <a:ext cx="5310754" cy="6858000"/>
          </a:xfrm>
          <a:custGeom>
            <a:avLst/>
            <a:gdLst>
              <a:gd name="connsiteX0" fmla="*/ 0 w 12192000"/>
              <a:gd name="connsiteY0" fmla="*/ 0 h 3985146"/>
              <a:gd name="connsiteX1" fmla="*/ 12192000 w 12192000"/>
              <a:gd name="connsiteY1" fmla="*/ 0 h 3985146"/>
              <a:gd name="connsiteX2" fmla="*/ 12192000 w 12192000"/>
              <a:gd name="connsiteY2" fmla="*/ 3985146 h 3985146"/>
              <a:gd name="connsiteX3" fmla="*/ 0 w 12192000"/>
              <a:gd name="connsiteY3" fmla="*/ 3985146 h 398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85146">
                <a:moveTo>
                  <a:pt x="0" y="0"/>
                </a:moveTo>
                <a:lnTo>
                  <a:pt x="12192000" y="0"/>
                </a:lnTo>
                <a:lnTo>
                  <a:pt x="12192000" y="3985146"/>
                </a:lnTo>
                <a:lnTo>
                  <a:pt x="0" y="39851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D58DE5-BB7E-4BF1-AD3D-2A78B71109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3479" y="-763059"/>
            <a:ext cx="8587673" cy="7621059"/>
          </a:xfrm>
          <a:custGeom>
            <a:avLst/>
            <a:gdLst>
              <a:gd name="connsiteX0" fmla="*/ 5248351 w 8587673"/>
              <a:gd name="connsiteY0" fmla="*/ 6447215 h 7621059"/>
              <a:gd name="connsiteX1" fmla="*/ 5835274 w 8587673"/>
              <a:gd name="connsiteY1" fmla="*/ 7034136 h 7621059"/>
              <a:gd name="connsiteX2" fmla="*/ 5248351 w 8587673"/>
              <a:gd name="connsiteY2" fmla="*/ 7621059 h 7621059"/>
              <a:gd name="connsiteX3" fmla="*/ 4661428 w 8587673"/>
              <a:gd name="connsiteY3" fmla="*/ 7034136 h 7621059"/>
              <a:gd name="connsiteX4" fmla="*/ 5248351 w 8587673"/>
              <a:gd name="connsiteY4" fmla="*/ 6447215 h 7621059"/>
              <a:gd name="connsiteX5" fmla="*/ 4253889 w 8587673"/>
              <a:gd name="connsiteY5" fmla="*/ 2567459 h 7621059"/>
              <a:gd name="connsiteX6" fmla="*/ 4613794 w 8587673"/>
              <a:gd name="connsiteY6" fmla="*/ 2716537 h 7621059"/>
              <a:gd name="connsiteX7" fmla="*/ 8438595 w 8587673"/>
              <a:gd name="connsiteY7" fmla="*/ 6541338 h 7621059"/>
              <a:gd name="connsiteX8" fmla="*/ 8438597 w 8587673"/>
              <a:gd name="connsiteY8" fmla="*/ 7261150 h 7621059"/>
              <a:gd name="connsiteX9" fmla="*/ 8078691 w 8587673"/>
              <a:gd name="connsiteY9" fmla="*/ 7410227 h 7621059"/>
              <a:gd name="connsiteX10" fmla="*/ 7718784 w 8587673"/>
              <a:gd name="connsiteY10" fmla="*/ 7261149 h 7621059"/>
              <a:gd name="connsiteX11" fmla="*/ 3893984 w 8587673"/>
              <a:gd name="connsiteY11" fmla="*/ 3436349 h 7621059"/>
              <a:gd name="connsiteX12" fmla="*/ 3893984 w 8587673"/>
              <a:gd name="connsiteY12" fmla="*/ 2716537 h 7621059"/>
              <a:gd name="connsiteX13" fmla="*/ 4253889 w 8587673"/>
              <a:gd name="connsiteY13" fmla="*/ 2567459 h 7621059"/>
              <a:gd name="connsiteX14" fmla="*/ 2110168 w 8587673"/>
              <a:gd name="connsiteY14" fmla="*/ 1980539 h 7621059"/>
              <a:gd name="connsiteX15" fmla="*/ 2470074 w 8587673"/>
              <a:gd name="connsiteY15" fmla="*/ 2129616 h 7621059"/>
              <a:gd name="connsiteX16" fmla="*/ 3907283 w 8587673"/>
              <a:gd name="connsiteY16" fmla="*/ 3566825 h 7621059"/>
              <a:gd name="connsiteX17" fmla="*/ 4047042 w 8587673"/>
              <a:gd name="connsiteY17" fmla="*/ 4023944 h 7621059"/>
              <a:gd name="connsiteX18" fmla="*/ 4021533 w 8587673"/>
              <a:gd name="connsiteY18" fmla="*/ 4110020 h 7621059"/>
              <a:gd name="connsiteX19" fmla="*/ 4098115 w 8587673"/>
              <a:gd name="connsiteY19" fmla="*/ 4087326 h 7621059"/>
              <a:gd name="connsiteX20" fmla="*/ 4555232 w 8587673"/>
              <a:gd name="connsiteY20" fmla="*/ 4227086 h 7621059"/>
              <a:gd name="connsiteX21" fmla="*/ 5806382 w 8587673"/>
              <a:gd name="connsiteY21" fmla="*/ 5478236 h 7621059"/>
              <a:gd name="connsiteX22" fmla="*/ 5806382 w 8587673"/>
              <a:gd name="connsiteY22" fmla="*/ 6198047 h 7621059"/>
              <a:gd name="connsiteX23" fmla="*/ 5446477 w 8587673"/>
              <a:gd name="connsiteY23" fmla="*/ 6347127 h 7621059"/>
              <a:gd name="connsiteX24" fmla="*/ 5086571 w 8587673"/>
              <a:gd name="connsiteY24" fmla="*/ 6198047 h 7621059"/>
              <a:gd name="connsiteX25" fmla="*/ 3835421 w 8587673"/>
              <a:gd name="connsiteY25" fmla="*/ 4946897 h 7621059"/>
              <a:gd name="connsiteX26" fmla="*/ 3695662 w 8587673"/>
              <a:gd name="connsiteY26" fmla="*/ 4489779 h 7621059"/>
              <a:gd name="connsiteX27" fmla="*/ 3721171 w 8587673"/>
              <a:gd name="connsiteY27" fmla="*/ 4403702 h 7621059"/>
              <a:gd name="connsiteX28" fmla="*/ 3644590 w 8587673"/>
              <a:gd name="connsiteY28" fmla="*/ 4426397 h 7621059"/>
              <a:gd name="connsiteX29" fmla="*/ 3547377 w 8587673"/>
              <a:gd name="connsiteY29" fmla="*/ 4435714 h 7621059"/>
              <a:gd name="connsiteX30" fmla="*/ 3187472 w 8587673"/>
              <a:gd name="connsiteY30" fmla="*/ 4286636 h 7621059"/>
              <a:gd name="connsiteX31" fmla="*/ 1750263 w 8587673"/>
              <a:gd name="connsiteY31" fmla="*/ 2849427 h 7621059"/>
              <a:gd name="connsiteX32" fmla="*/ 1750261 w 8587673"/>
              <a:gd name="connsiteY32" fmla="*/ 2129616 h 7621059"/>
              <a:gd name="connsiteX33" fmla="*/ 2110168 w 8587673"/>
              <a:gd name="connsiteY33" fmla="*/ 1980539 h 7621059"/>
              <a:gd name="connsiteX34" fmla="*/ 508982 w 8587673"/>
              <a:gd name="connsiteY34" fmla="*/ 1958391 h 7621059"/>
              <a:gd name="connsiteX35" fmla="*/ 868888 w 8587673"/>
              <a:gd name="connsiteY35" fmla="*/ 2107470 h 7621059"/>
              <a:gd name="connsiteX36" fmla="*/ 3033238 w 8587673"/>
              <a:gd name="connsiteY36" fmla="*/ 4271820 h 7621059"/>
              <a:gd name="connsiteX37" fmla="*/ 3033361 w 8587673"/>
              <a:gd name="connsiteY37" fmla="*/ 4271820 h 7621059"/>
              <a:gd name="connsiteX38" fmla="*/ 3033361 w 8587673"/>
              <a:gd name="connsiteY38" fmla="*/ 4271942 h 7621059"/>
              <a:gd name="connsiteX39" fmla="*/ 4693688 w 8587673"/>
              <a:gd name="connsiteY39" fmla="*/ 5932270 h 7621059"/>
              <a:gd name="connsiteX40" fmla="*/ 4693688 w 8587673"/>
              <a:gd name="connsiteY40" fmla="*/ 6652082 h 7621059"/>
              <a:gd name="connsiteX41" fmla="*/ 4333783 w 8587673"/>
              <a:gd name="connsiteY41" fmla="*/ 6801159 h 7621059"/>
              <a:gd name="connsiteX42" fmla="*/ 3973878 w 8587673"/>
              <a:gd name="connsiteY42" fmla="*/ 6652081 h 7621059"/>
              <a:gd name="connsiteX43" fmla="*/ 149078 w 8587673"/>
              <a:gd name="connsiteY43" fmla="*/ 2827279 h 7621059"/>
              <a:gd name="connsiteX44" fmla="*/ 149078 w 8587673"/>
              <a:gd name="connsiteY44" fmla="*/ 2107468 h 7621059"/>
              <a:gd name="connsiteX45" fmla="*/ 508982 w 8587673"/>
              <a:gd name="connsiteY45" fmla="*/ 1958391 h 7621059"/>
              <a:gd name="connsiteX46" fmla="*/ 6134616 w 8587673"/>
              <a:gd name="connsiteY46" fmla="*/ 1349321 h 7621059"/>
              <a:gd name="connsiteX47" fmla="*/ 6494521 w 8587673"/>
              <a:gd name="connsiteY47" fmla="*/ 1498399 h 7621059"/>
              <a:gd name="connsiteX48" fmla="*/ 7931731 w 8587673"/>
              <a:gd name="connsiteY48" fmla="*/ 2935607 h 7621059"/>
              <a:gd name="connsiteX49" fmla="*/ 7931733 w 8587673"/>
              <a:gd name="connsiteY49" fmla="*/ 3655420 h 7621059"/>
              <a:gd name="connsiteX50" fmla="*/ 7571826 w 8587673"/>
              <a:gd name="connsiteY50" fmla="*/ 3804498 h 7621059"/>
              <a:gd name="connsiteX51" fmla="*/ 7211921 w 8587673"/>
              <a:gd name="connsiteY51" fmla="*/ 3655420 h 7621059"/>
              <a:gd name="connsiteX52" fmla="*/ 5774711 w 8587673"/>
              <a:gd name="connsiteY52" fmla="*/ 2218211 h 7621059"/>
              <a:gd name="connsiteX53" fmla="*/ 5774709 w 8587673"/>
              <a:gd name="connsiteY53" fmla="*/ 1498399 h 7621059"/>
              <a:gd name="connsiteX54" fmla="*/ 6134616 w 8587673"/>
              <a:gd name="connsiteY54" fmla="*/ 1349321 h 7621059"/>
              <a:gd name="connsiteX55" fmla="*/ 4180378 w 8587673"/>
              <a:gd name="connsiteY55" fmla="*/ 939584 h 7621059"/>
              <a:gd name="connsiteX56" fmla="*/ 4540283 w 8587673"/>
              <a:gd name="connsiteY56" fmla="*/ 1088661 h 7621059"/>
              <a:gd name="connsiteX57" fmla="*/ 8365085 w 8587673"/>
              <a:gd name="connsiteY57" fmla="*/ 4913462 h 7621059"/>
              <a:gd name="connsiteX58" fmla="*/ 8365085 w 8587673"/>
              <a:gd name="connsiteY58" fmla="*/ 5633273 h 7621059"/>
              <a:gd name="connsiteX59" fmla="*/ 8005179 w 8587673"/>
              <a:gd name="connsiteY59" fmla="*/ 5782352 h 7621059"/>
              <a:gd name="connsiteX60" fmla="*/ 7645273 w 8587673"/>
              <a:gd name="connsiteY60" fmla="*/ 5633273 h 7621059"/>
              <a:gd name="connsiteX61" fmla="*/ 3820474 w 8587673"/>
              <a:gd name="connsiteY61" fmla="*/ 1808474 h 7621059"/>
              <a:gd name="connsiteX62" fmla="*/ 3820474 w 8587673"/>
              <a:gd name="connsiteY62" fmla="*/ 1088663 h 7621059"/>
              <a:gd name="connsiteX63" fmla="*/ 4180378 w 8587673"/>
              <a:gd name="connsiteY63" fmla="*/ 939584 h 7621059"/>
              <a:gd name="connsiteX64" fmla="*/ 2036657 w 8587673"/>
              <a:gd name="connsiteY64" fmla="*/ 336104 h 7621059"/>
              <a:gd name="connsiteX65" fmla="*/ 2396563 w 8587673"/>
              <a:gd name="connsiteY65" fmla="*/ 485182 h 7621059"/>
              <a:gd name="connsiteX66" fmla="*/ 3833771 w 8587673"/>
              <a:gd name="connsiteY66" fmla="*/ 1922391 h 7621059"/>
              <a:gd name="connsiteX67" fmla="*/ 3833771 w 8587673"/>
              <a:gd name="connsiteY67" fmla="*/ 2642205 h 7621059"/>
              <a:gd name="connsiteX68" fmla="*/ 3473866 w 8587673"/>
              <a:gd name="connsiteY68" fmla="*/ 2791282 h 7621059"/>
              <a:gd name="connsiteX69" fmla="*/ 3113960 w 8587673"/>
              <a:gd name="connsiteY69" fmla="*/ 2642205 h 7621059"/>
              <a:gd name="connsiteX70" fmla="*/ 1676751 w 8587673"/>
              <a:gd name="connsiteY70" fmla="*/ 1204995 h 7621059"/>
              <a:gd name="connsiteX71" fmla="*/ 1676751 w 8587673"/>
              <a:gd name="connsiteY71" fmla="*/ 485182 h 7621059"/>
              <a:gd name="connsiteX72" fmla="*/ 2036657 w 8587673"/>
              <a:gd name="connsiteY72" fmla="*/ 336104 h 7621059"/>
              <a:gd name="connsiteX73" fmla="*/ 3414787 w 8587673"/>
              <a:gd name="connsiteY73" fmla="*/ 0 h 7621059"/>
              <a:gd name="connsiteX74" fmla="*/ 4001710 w 8587673"/>
              <a:gd name="connsiteY74" fmla="*/ 586925 h 7621059"/>
              <a:gd name="connsiteX75" fmla="*/ 3414787 w 8587673"/>
              <a:gd name="connsiteY75" fmla="*/ 1173848 h 7621059"/>
              <a:gd name="connsiteX76" fmla="*/ 2827864 w 8587673"/>
              <a:gd name="connsiteY76" fmla="*/ 586925 h 7621059"/>
              <a:gd name="connsiteX77" fmla="*/ 3414787 w 8587673"/>
              <a:gd name="connsiteY77" fmla="*/ 0 h 762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587673" h="7621059">
                <a:moveTo>
                  <a:pt x="5248351" y="6447215"/>
                </a:moveTo>
                <a:cubicBezTo>
                  <a:pt x="5572500" y="6447213"/>
                  <a:pt x="5835274" y="6709987"/>
                  <a:pt x="5835274" y="7034136"/>
                </a:cubicBezTo>
                <a:cubicBezTo>
                  <a:pt x="5835274" y="7358285"/>
                  <a:pt x="5572500" y="7621059"/>
                  <a:pt x="5248351" y="7621059"/>
                </a:cubicBezTo>
                <a:cubicBezTo>
                  <a:pt x="4924201" y="7621059"/>
                  <a:pt x="4661427" y="7358285"/>
                  <a:pt x="4661428" y="7034136"/>
                </a:cubicBezTo>
                <a:cubicBezTo>
                  <a:pt x="4661427" y="6709987"/>
                  <a:pt x="4924201" y="6447213"/>
                  <a:pt x="5248351" y="6447215"/>
                </a:cubicBezTo>
                <a:close/>
                <a:moveTo>
                  <a:pt x="4253889" y="2567459"/>
                </a:moveTo>
                <a:cubicBezTo>
                  <a:pt x="4384149" y="2567459"/>
                  <a:pt x="4514408" y="2617151"/>
                  <a:pt x="4613794" y="2716537"/>
                </a:cubicBezTo>
                <a:lnTo>
                  <a:pt x="8438595" y="6541338"/>
                </a:lnTo>
                <a:cubicBezTo>
                  <a:pt x="8637366" y="6740108"/>
                  <a:pt x="8637366" y="7062379"/>
                  <a:pt x="8438597" y="7261150"/>
                </a:cubicBezTo>
                <a:cubicBezTo>
                  <a:pt x="8339211" y="7360535"/>
                  <a:pt x="8208951" y="7410227"/>
                  <a:pt x="8078691" y="7410227"/>
                </a:cubicBezTo>
                <a:cubicBezTo>
                  <a:pt x="7948430" y="7410227"/>
                  <a:pt x="7818169" y="7360535"/>
                  <a:pt x="7718784" y="7261149"/>
                </a:cubicBezTo>
                <a:lnTo>
                  <a:pt x="3893984" y="3436349"/>
                </a:lnTo>
                <a:cubicBezTo>
                  <a:pt x="3695214" y="3237578"/>
                  <a:pt x="3695215" y="2915307"/>
                  <a:pt x="3893984" y="2716537"/>
                </a:cubicBezTo>
                <a:cubicBezTo>
                  <a:pt x="3993370" y="2617152"/>
                  <a:pt x="4123629" y="2567459"/>
                  <a:pt x="4253889" y="2567459"/>
                </a:cubicBezTo>
                <a:close/>
                <a:moveTo>
                  <a:pt x="2110168" y="1980539"/>
                </a:moveTo>
                <a:cubicBezTo>
                  <a:pt x="2240429" y="1980539"/>
                  <a:pt x="2370689" y="2030231"/>
                  <a:pt x="2470074" y="2129616"/>
                </a:cubicBezTo>
                <a:lnTo>
                  <a:pt x="3907283" y="3566825"/>
                </a:lnTo>
                <a:cubicBezTo>
                  <a:pt x="4031513" y="3691056"/>
                  <a:pt x="4078101" y="3863529"/>
                  <a:pt x="4047042" y="4023944"/>
                </a:cubicBezTo>
                <a:lnTo>
                  <a:pt x="4021533" y="4110020"/>
                </a:lnTo>
                <a:lnTo>
                  <a:pt x="4098115" y="4087326"/>
                </a:lnTo>
                <a:cubicBezTo>
                  <a:pt x="4258527" y="4056268"/>
                  <a:pt x="4431000" y="4102854"/>
                  <a:pt x="4555232" y="4227086"/>
                </a:cubicBezTo>
                <a:lnTo>
                  <a:pt x="5806382" y="5478236"/>
                </a:lnTo>
                <a:cubicBezTo>
                  <a:pt x="6005154" y="5677008"/>
                  <a:pt x="6005153" y="5999277"/>
                  <a:pt x="5806382" y="6198047"/>
                </a:cubicBezTo>
                <a:cubicBezTo>
                  <a:pt x="5706997" y="6297433"/>
                  <a:pt x="5576737" y="6347125"/>
                  <a:pt x="5446477" y="6347127"/>
                </a:cubicBezTo>
                <a:cubicBezTo>
                  <a:pt x="5316217" y="6347125"/>
                  <a:pt x="5185957" y="6297433"/>
                  <a:pt x="5086571" y="6198047"/>
                </a:cubicBezTo>
                <a:lnTo>
                  <a:pt x="3835421" y="4946897"/>
                </a:lnTo>
                <a:cubicBezTo>
                  <a:pt x="3711191" y="4822666"/>
                  <a:pt x="3664604" y="4650193"/>
                  <a:pt x="3695662" y="4489779"/>
                </a:cubicBezTo>
                <a:lnTo>
                  <a:pt x="3721171" y="4403702"/>
                </a:lnTo>
                <a:lnTo>
                  <a:pt x="3644590" y="4426397"/>
                </a:lnTo>
                <a:cubicBezTo>
                  <a:pt x="3612508" y="4432608"/>
                  <a:pt x="3579942" y="4435714"/>
                  <a:pt x="3547377" y="4435714"/>
                </a:cubicBezTo>
                <a:cubicBezTo>
                  <a:pt x="3417117" y="4435714"/>
                  <a:pt x="3286856" y="4386022"/>
                  <a:pt x="3187472" y="4286636"/>
                </a:cubicBezTo>
                <a:lnTo>
                  <a:pt x="1750263" y="2849427"/>
                </a:lnTo>
                <a:cubicBezTo>
                  <a:pt x="1551492" y="2650657"/>
                  <a:pt x="1551492" y="2328387"/>
                  <a:pt x="1750261" y="2129616"/>
                </a:cubicBezTo>
                <a:cubicBezTo>
                  <a:pt x="1849647" y="2030231"/>
                  <a:pt x="1979908" y="1980539"/>
                  <a:pt x="2110168" y="1980539"/>
                </a:cubicBezTo>
                <a:close/>
                <a:moveTo>
                  <a:pt x="508982" y="1958391"/>
                </a:moveTo>
                <a:cubicBezTo>
                  <a:pt x="639242" y="1958391"/>
                  <a:pt x="769503" y="2008084"/>
                  <a:pt x="868888" y="2107470"/>
                </a:cubicBezTo>
                <a:lnTo>
                  <a:pt x="3033238" y="4271820"/>
                </a:lnTo>
                <a:lnTo>
                  <a:pt x="3033361" y="4271820"/>
                </a:lnTo>
                <a:lnTo>
                  <a:pt x="3033361" y="4271942"/>
                </a:lnTo>
                <a:lnTo>
                  <a:pt x="4693688" y="5932270"/>
                </a:lnTo>
                <a:cubicBezTo>
                  <a:pt x="4892458" y="6131040"/>
                  <a:pt x="4892458" y="6453312"/>
                  <a:pt x="4693688" y="6652082"/>
                </a:cubicBezTo>
                <a:cubicBezTo>
                  <a:pt x="4594303" y="6751467"/>
                  <a:pt x="4464043" y="6801160"/>
                  <a:pt x="4333783" y="6801159"/>
                </a:cubicBezTo>
                <a:cubicBezTo>
                  <a:pt x="4203524" y="6801159"/>
                  <a:pt x="4073263" y="6751467"/>
                  <a:pt x="3973878" y="6652081"/>
                </a:cubicBezTo>
                <a:lnTo>
                  <a:pt x="149078" y="2827279"/>
                </a:lnTo>
                <a:cubicBezTo>
                  <a:pt x="-49694" y="2628510"/>
                  <a:pt x="-49692" y="2306239"/>
                  <a:pt x="149078" y="2107468"/>
                </a:cubicBezTo>
                <a:cubicBezTo>
                  <a:pt x="248462" y="2008083"/>
                  <a:pt x="378722" y="1958391"/>
                  <a:pt x="508982" y="1958391"/>
                </a:cubicBezTo>
                <a:close/>
                <a:moveTo>
                  <a:pt x="6134616" y="1349321"/>
                </a:moveTo>
                <a:cubicBezTo>
                  <a:pt x="6264876" y="1349321"/>
                  <a:pt x="6395137" y="1399014"/>
                  <a:pt x="6494521" y="1498399"/>
                </a:cubicBezTo>
                <a:lnTo>
                  <a:pt x="7931731" y="2935607"/>
                </a:lnTo>
                <a:cubicBezTo>
                  <a:pt x="8130503" y="3134379"/>
                  <a:pt x="8130503" y="3456650"/>
                  <a:pt x="7931733" y="3655420"/>
                </a:cubicBezTo>
                <a:cubicBezTo>
                  <a:pt x="7832347" y="3754806"/>
                  <a:pt x="7702085" y="3804498"/>
                  <a:pt x="7571826" y="3804498"/>
                </a:cubicBezTo>
                <a:cubicBezTo>
                  <a:pt x="7441565" y="3804498"/>
                  <a:pt x="7311306" y="3754806"/>
                  <a:pt x="7211921" y="3655420"/>
                </a:cubicBezTo>
                <a:lnTo>
                  <a:pt x="5774711" y="2218211"/>
                </a:lnTo>
                <a:cubicBezTo>
                  <a:pt x="5575939" y="2019439"/>
                  <a:pt x="5575941" y="1697170"/>
                  <a:pt x="5774709" y="1498399"/>
                </a:cubicBezTo>
                <a:cubicBezTo>
                  <a:pt x="5874095" y="1399013"/>
                  <a:pt x="6004355" y="1349321"/>
                  <a:pt x="6134616" y="1349321"/>
                </a:cubicBezTo>
                <a:close/>
                <a:moveTo>
                  <a:pt x="4180378" y="939584"/>
                </a:moveTo>
                <a:cubicBezTo>
                  <a:pt x="4310638" y="939584"/>
                  <a:pt x="4440898" y="989276"/>
                  <a:pt x="4540283" y="1088661"/>
                </a:cubicBezTo>
                <a:lnTo>
                  <a:pt x="8365085" y="4913462"/>
                </a:lnTo>
                <a:cubicBezTo>
                  <a:pt x="8563855" y="5112233"/>
                  <a:pt x="8563855" y="5434503"/>
                  <a:pt x="8365085" y="5633273"/>
                </a:cubicBezTo>
                <a:cubicBezTo>
                  <a:pt x="8265700" y="5732659"/>
                  <a:pt x="8135439" y="5782352"/>
                  <a:pt x="8005179" y="5782352"/>
                </a:cubicBezTo>
                <a:cubicBezTo>
                  <a:pt x="7874918" y="5782352"/>
                  <a:pt x="7744658" y="5732659"/>
                  <a:pt x="7645273" y="5633273"/>
                </a:cubicBezTo>
                <a:lnTo>
                  <a:pt x="3820474" y="1808474"/>
                </a:lnTo>
                <a:cubicBezTo>
                  <a:pt x="3621703" y="1609703"/>
                  <a:pt x="3621703" y="1287433"/>
                  <a:pt x="3820474" y="1088663"/>
                </a:cubicBezTo>
                <a:cubicBezTo>
                  <a:pt x="3919859" y="989277"/>
                  <a:pt x="4050119" y="939584"/>
                  <a:pt x="4180378" y="939584"/>
                </a:cubicBezTo>
                <a:close/>
                <a:moveTo>
                  <a:pt x="2036657" y="336104"/>
                </a:moveTo>
                <a:cubicBezTo>
                  <a:pt x="2166917" y="336104"/>
                  <a:pt x="2297178" y="385797"/>
                  <a:pt x="2396563" y="485182"/>
                </a:cubicBezTo>
                <a:lnTo>
                  <a:pt x="3833771" y="1922391"/>
                </a:lnTo>
                <a:cubicBezTo>
                  <a:pt x="4032541" y="2121162"/>
                  <a:pt x="4032541" y="2443432"/>
                  <a:pt x="3833771" y="2642205"/>
                </a:cubicBezTo>
                <a:cubicBezTo>
                  <a:pt x="3734386" y="2741589"/>
                  <a:pt x="3604126" y="2791280"/>
                  <a:pt x="3473866" y="2791282"/>
                </a:cubicBezTo>
                <a:cubicBezTo>
                  <a:pt x="3343606" y="2791280"/>
                  <a:pt x="3213346" y="2741589"/>
                  <a:pt x="3113960" y="2642205"/>
                </a:cubicBezTo>
                <a:lnTo>
                  <a:pt x="1676751" y="1204995"/>
                </a:lnTo>
                <a:cubicBezTo>
                  <a:pt x="1477980" y="1006223"/>
                  <a:pt x="1477980" y="683953"/>
                  <a:pt x="1676751" y="485182"/>
                </a:cubicBezTo>
                <a:cubicBezTo>
                  <a:pt x="1776136" y="385797"/>
                  <a:pt x="1906396" y="336104"/>
                  <a:pt x="2036657" y="336104"/>
                </a:cubicBezTo>
                <a:close/>
                <a:moveTo>
                  <a:pt x="3414787" y="0"/>
                </a:moveTo>
                <a:cubicBezTo>
                  <a:pt x="3738935" y="0"/>
                  <a:pt x="4001709" y="262776"/>
                  <a:pt x="4001710" y="586925"/>
                </a:cubicBezTo>
                <a:cubicBezTo>
                  <a:pt x="4001709" y="911073"/>
                  <a:pt x="3738935" y="1173848"/>
                  <a:pt x="3414787" y="1173848"/>
                </a:cubicBezTo>
                <a:cubicBezTo>
                  <a:pt x="3090637" y="1173848"/>
                  <a:pt x="2827863" y="911073"/>
                  <a:pt x="2827864" y="586925"/>
                </a:cubicBezTo>
                <a:cubicBezTo>
                  <a:pt x="2827863" y="262776"/>
                  <a:pt x="3090637" y="2"/>
                  <a:pt x="3414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3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2D47248-E52A-4A88-BD2B-047E18E80B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2599" y="-914400"/>
            <a:ext cx="8686800" cy="8686800"/>
          </a:xfrm>
          <a:custGeom>
            <a:avLst/>
            <a:gdLst>
              <a:gd name="connsiteX0" fmla="*/ 4286250 w 8686800"/>
              <a:gd name="connsiteY0" fmla="*/ 1200150 h 8686800"/>
              <a:gd name="connsiteX1" fmla="*/ 7429500 w 8686800"/>
              <a:gd name="connsiteY1" fmla="*/ 4343400 h 8686800"/>
              <a:gd name="connsiteX2" fmla="*/ 4286250 w 8686800"/>
              <a:gd name="connsiteY2" fmla="*/ 7486650 h 8686800"/>
              <a:gd name="connsiteX3" fmla="*/ 1143000 w 8686800"/>
              <a:gd name="connsiteY3" fmla="*/ 4343400 h 8686800"/>
              <a:gd name="connsiteX4" fmla="*/ 4286250 w 8686800"/>
              <a:gd name="connsiteY4" fmla="*/ 1200150 h 8686800"/>
              <a:gd name="connsiteX5" fmla="*/ 4343400 w 8686800"/>
              <a:gd name="connsiteY5" fmla="*/ 892221 h 8686800"/>
              <a:gd name="connsiteX6" fmla="*/ 892221 w 8686800"/>
              <a:gd name="connsiteY6" fmla="*/ 4343400 h 8686800"/>
              <a:gd name="connsiteX7" fmla="*/ 4343400 w 8686800"/>
              <a:gd name="connsiteY7" fmla="*/ 7794579 h 8686800"/>
              <a:gd name="connsiteX8" fmla="*/ 7794579 w 8686800"/>
              <a:gd name="connsiteY8" fmla="*/ 4343400 h 8686800"/>
              <a:gd name="connsiteX9" fmla="*/ 4343400 w 8686800"/>
              <a:gd name="connsiteY9" fmla="*/ 892221 h 8686800"/>
              <a:gd name="connsiteX10" fmla="*/ 4343400 w 8686800"/>
              <a:gd name="connsiteY10" fmla="*/ 0 h 8686800"/>
              <a:gd name="connsiteX11" fmla="*/ 8686800 w 8686800"/>
              <a:gd name="connsiteY11" fmla="*/ 4343400 h 8686800"/>
              <a:gd name="connsiteX12" fmla="*/ 4343400 w 8686800"/>
              <a:gd name="connsiteY12" fmla="*/ 8686800 h 8686800"/>
              <a:gd name="connsiteX13" fmla="*/ 0 w 8686800"/>
              <a:gd name="connsiteY13" fmla="*/ 4343400 h 8686800"/>
              <a:gd name="connsiteX14" fmla="*/ 4343400 w 8686800"/>
              <a:gd name="connsiteY14" fmla="*/ 0 h 86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86800" h="8686800">
                <a:moveTo>
                  <a:pt x="4286250" y="1200150"/>
                </a:moveTo>
                <a:cubicBezTo>
                  <a:pt x="6022219" y="1200150"/>
                  <a:pt x="7429500" y="2607431"/>
                  <a:pt x="7429500" y="4343400"/>
                </a:cubicBezTo>
                <a:cubicBezTo>
                  <a:pt x="7429500" y="6079369"/>
                  <a:pt x="6022219" y="7486650"/>
                  <a:pt x="4286250" y="7486650"/>
                </a:cubicBezTo>
                <a:cubicBezTo>
                  <a:pt x="2550281" y="7486650"/>
                  <a:pt x="1143000" y="6079369"/>
                  <a:pt x="1143000" y="4343400"/>
                </a:cubicBezTo>
                <a:cubicBezTo>
                  <a:pt x="1143000" y="2607431"/>
                  <a:pt x="2550281" y="1200150"/>
                  <a:pt x="4286250" y="1200150"/>
                </a:cubicBezTo>
                <a:close/>
                <a:moveTo>
                  <a:pt x="4343400" y="892221"/>
                </a:moveTo>
                <a:cubicBezTo>
                  <a:pt x="2437366" y="892221"/>
                  <a:pt x="892221" y="2437366"/>
                  <a:pt x="892221" y="4343400"/>
                </a:cubicBezTo>
                <a:cubicBezTo>
                  <a:pt x="892221" y="6249434"/>
                  <a:pt x="2437366" y="7794579"/>
                  <a:pt x="4343400" y="7794579"/>
                </a:cubicBezTo>
                <a:cubicBezTo>
                  <a:pt x="6249434" y="7794579"/>
                  <a:pt x="7794579" y="6249434"/>
                  <a:pt x="7794579" y="4343400"/>
                </a:cubicBezTo>
                <a:cubicBezTo>
                  <a:pt x="7794579" y="2437366"/>
                  <a:pt x="6249434" y="892221"/>
                  <a:pt x="4343400" y="892221"/>
                </a:cubicBezTo>
                <a:close/>
                <a:moveTo>
                  <a:pt x="4343400" y="0"/>
                </a:moveTo>
                <a:cubicBezTo>
                  <a:pt x="6742194" y="0"/>
                  <a:pt x="8686800" y="1944606"/>
                  <a:pt x="8686800" y="4343400"/>
                </a:cubicBezTo>
                <a:cubicBezTo>
                  <a:pt x="8686800" y="6742194"/>
                  <a:pt x="6742194" y="8686800"/>
                  <a:pt x="4343400" y="8686800"/>
                </a:cubicBezTo>
                <a:cubicBezTo>
                  <a:pt x="1944606" y="8686800"/>
                  <a:pt x="0" y="6742194"/>
                  <a:pt x="0" y="4343400"/>
                </a:cubicBezTo>
                <a:cubicBezTo>
                  <a:pt x="0" y="1944606"/>
                  <a:pt x="1944606" y="0"/>
                  <a:pt x="4343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6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D595-FF72-4AC5-A209-860DD328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781AD-4B6E-4529-86B1-57A55E1CC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82F63-CB15-4655-A63D-59E8F876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A54F-0DE4-4FE1-A198-CDB2FA92E272}" type="datetime1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15408-E81A-4262-B1E9-DB8F316E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Strictly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9163C-A01D-44B6-8A40-8C468276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C8B89-D219-405E-9CD9-B39B777E6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8ECAF0-59E0-480C-B7D8-BF80B9C3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CD601-B5BF-4360-97B5-996BE4BAA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A7EBA-8D71-4D71-8179-6E34E9717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CE390-71A2-462D-8663-9D3C7724D0EB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660E9-A2F1-41D3-9266-5C4C8B657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4408F-D096-45B1-B3EF-D65AD9CFB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AAF9-EEA6-41E7-BD64-D121FE816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1" r:id="rId5"/>
    <p:sldLayoutId id="2147483652" r:id="rId6"/>
    <p:sldLayoutId id="2147483653" r:id="rId7"/>
    <p:sldLayoutId id="2147483658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5000">
              <a:srgbClr val="00206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B7CB36B-9309-3654-7098-BAF3FE5A1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945" y="2352601"/>
            <a:ext cx="4442110" cy="215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0FEE2A4-FA53-65FA-5E2C-8219EA12A1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8" b="13458"/>
          <a:stretch/>
        </p:blipFill>
        <p:spPr>
          <a:xfrm>
            <a:off x="5141690" y="-1240536"/>
            <a:ext cx="8587673" cy="76210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F6BE0B-7669-6BD3-7EFB-7B479E58F96C}"/>
              </a:ext>
            </a:extLst>
          </p:cNvPr>
          <p:cNvSpPr txBox="1"/>
          <p:nvPr/>
        </p:nvSpPr>
        <p:spPr>
          <a:xfrm>
            <a:off x="1053007" y="455583"/>
            <a:ext cx="27879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ontserrat" pitchFamily="2" charset="77"/>
              </a:rPr>
              <a:t>American</a:t>
            </a:r>
          </a:p>
          <a:p>
            <a:r>
              <a:rPr lang="en-US" sz="4000" b="1">
                <a:solidFill>
                  <a:schemeClr val="bg1"/>
                </a:solidFill>
                <a:latin typeface="Montserrat" pitchFamily="2" charset="77"/>
              </a:rPr>
              <a:t>Nitrile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37BA6D-486A-5EDE-0FC0-7F959B860C54}"/>
              </a:ext>
            </a:extLst>
          </p:cNvPr>
          <p:cNvSpPr/>
          <p:nvPr/>
        </p:nvSpPr>
        <p:spPr>
          <a:xfrm>
            <a:off x="1171453" y="1808120"/>
            <a:ext cx="801823" cy="338554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Montserrat" pitchFamily="2" charset="77"/>
              </a:rPr>
              <a:t>Today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379316-E695-43E0-B0E5-017EE581F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007" y="3356515"/>
            <a:ext cx="5240777" cy="309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>
                <a:solidFill>
                  <a:schemeClr val="bg1"/>
                </a:solidFill>
                <a:latin typeface="Montserrat" pitchFamily="2" charset="77"/>
                <a:cs typeface="Angsana New" panose="02020603050405020304" pitchFamily="18" charset="-34"/>
              </a:rPr>
              <a:t>State-of-the-art 530,000 Sq. ft plant and equipment featuring automated packaging</a:t>
            </a:r>
          </a:p>
          <a:p>
            <a:pPr marL="34290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>
                <a:solidFill>
                  <a:schemeClr val="bg1"/>
                </a:solidFill>
                <a:latin typeface="Montserrat" pitchFamily="2" charset="77"/>
                <a:cs typeface="Angsana New" panose="02020603050405020304" pitchFamily="18" charset="-34"/>
              </a:rPr>
              <a:t>12 High Speed dual former lines able to produce 30M gloves per line, per month. 3.6 Billion gloves annually</a:t>
            </a:r>
          </a:p>
          <a:p>
            <a:pPr marL="34290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>
                <a:solidFill>
                  <a:schemeClr val="bg1"/>
                </a:solidFill>
                <a:latin typeface="Montserrat" pitchFamily="2" charset="77"/>
                <a:cs typeface="Angsana New" panose="02020603050405020304" pitchFamily="18" charset="-34"/>
              </a:rPr>
              <a:t>510K with Chemo and Fentanyl rating</a:t>
            </a:r>
          </a:p>
          <a:p>
            <a:pPr marL="34290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>
                <a:solidFill>
                  <a:schemeClr val="bg1"/>
                </a:solidFill>
                <a:latin typeface="Montserrat"/>
                <a:cs typeface="Angsana New"/>
              </a:rPr>
              <a:t>AQL (Acceptable Quality Level) of 1.5 is the Gold standard of excellence for nitrile gloves</a:t>
            </a:r>
          </a:p>
          <a:p>
            <a:pPr marL="34290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>
                <a:solidFill>
                  <a:schemeClr val="bg1"/>
                </a:solidFill>
                <a:latin typeface="Montserrat" pitchFamily="2" charset="77"/>
                <a:cs typeface="Angsana New" panose="02020603050405020304" pitchFamily="18" charset="-34"/>
              </a:rPr>
              <a:t>Compression fit technology Q2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737936-B18A-3E39-86DE-082444CED4EB}"/>
              </a:ext>
            </a:extLst>
          </p:cNvPr>
          <p:cNvSpPr txBox="1"/>
          <p:nvPr/>
        </p:nvSpPr>
        <p:spPr>
          <a:xfrm>
            <a:off x="1053007" y="2313968"/>
            <a:ext cx="45544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B0F0"/>
                </a:solidFill>
                <a:latin typeface="Montserrat" pitchFamily="2" charset="77"/>
              </a:rPr>
              <a:t>We built our own production facility in Ohio, the traditional home of the US rubber industry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5888DFD-8A20-8E96-9285-995CF9DF0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937" y="5995572"/>
            <a:ext cx="1511053" cy="73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94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959E601-4CF9-C20B-DC3D-D62C4060141C}"/>
              </a:ext>
            </a:extLst>
          </p:cNvPr>
          <p:cNvSpPr/>
          <p:nvPr/>
        </p:nvSpPr>
        <p:spPr>
          <a:xfrm>
            <a:off x="8197182" y="-2511"/>
            <a:ext cx="40266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2970B9-03E5-89C9-FBE7-F322D079C423}"/>
              </a:ext>
            </a:extLst>
          </p:cNvPr>
          <p:cNvSpPr/>
          <p:nvPr/>
        </p:nvSpPr>
        <p:spPr>
          <a:xfrm>
            <a:off x="4163" y="0"/>
            <a:ext cx="4052628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74C4CB9-FCD2-24C3-931D-1EFE638E8D84}"/>
              </a:ext>
            </a:extLst>
          </p:cNvPr>
          <p:cNvSpPr/>
          <p:nvPr/>
        </p:nvSpPr>
        <p:spPr>
          <a:xfrm>
            <a:off x="6431" y="2216478"/>
            <a:ext cx="12222304" cy="1453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72754-0687-4DB4-BF5F-6B2D70C289B9}"/>
              </a:ext>
            </a:extLst>
          </p:cNvPr>
          <p:cNvSpPr txBox="1"/>
          <p:nvPr/>
        </p:nvSpPr>
        <p:spPr>
          <a:xfrm>
            <a:off x="264039" y="483"/>
            <a:ext cx="775776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ontserrat"/>
              </a:rPr>
              <a:t>Our Products</a:t>
            </a:r>
            <a:endParaRPr lang="en-US" sz="4000" b="1">
              <a:solidFill>
                <a:schemeClr val="bg1"/>
              </a:solidFill>
              <a:latin typeface="Montserrat" pitchFamily="2" charset="77"/>
              <a:cs typeface="Montserrat" panose="02000000000000000000" pitchFamily="2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20D432D-E35D-9665-D46B-B4C574B17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4" y="2333223"/>
            <a:ext cx="1867671" cy="12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1DC1223-AE33-55BB-DB09-9C3357806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6994" y="2247498"/>
            <a:ext cx="2113875" cy="13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4B4CAA3-9782-C4A7-128F-45DB6304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83481" y="2310174"/>
            <a:ext cx="1854633" cy="127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3E8765D-4D65-288E-B5E1-4A8218C675B4}"/>
              </a:ext>
            </a:extLst>
          </p:cNvPr>
          <p:cNvSpPr txBox="1"/>
          <p:nvPr/>
        </p:nvSpPr>
        <p:spPr>
          <a:xfrm>
            <a:off x="611476" y="1599385"/>
            <a:ext cx="267554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Medical/Exam Room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4B7110-9B65-2808-C280-36DC3CA3432F}"/>
              </a:ext>
            </a:extLst>
          </p:cNvPr>
          <p:cNvSpPr txBox="1"/>
          <p:nvPr/>
        </p:nvSpPr>
        <p:spPr>
          <a:xfrm>
            <a:off x="4841031" y="1601550"/>
            <a:ext cx="256832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ntserrat" pitchFamily="2" charset="77"/>
              </a:rPr>
              <a:t>Laboratory/Research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2314C9-73DD-0D09-2471-8152DC50CC38}"/>
              </a:ext>
            </a:extLst>
          </p:cNvPr>
          <p:cNvSpPr txBox="1"/>
          <p:nvPr/>
        </p:nvSpPr>
        <p:spPr>
          <a:xfrm>
            <a:off x="9562217" y="1599385"/>
            <a:ext cx="1277161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ntserrat" pitchFamily="2" charset="77"/>
              </a:rPr>
              <a:t>Industrial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E3E6D7-E566-58DD-46C5-08B9B460328E}"/>
              </a:ext>
            </a:extLst>
          </p:cNvPr>
          <p:cNvSpPr txBox="1"/>
          <p:nvPr/>
        </p:nvSpPr>
        <p:spPr>
          <a:xfrm>
            <a:off x="521161" y="810700"/>
            <a:ext cx="2873501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Montserrat Black" pitchFamily="2" charset="77"/>
              </a:rPr>
              <a:t> STEEL</a:t>
            </a:r>
            <a:r>
              <a:rPr lang="en-US" sz="3200" b="1">
                <a:solidFill>
                  <a:schemeClr val="accent1">
                    <a:lumMod val="40000"/>
                    <a:lumOff val="60000"/>
                  </a:schemeClr>
                </a:solidFill>
                <a:latin typeface="Montserrat Black" pitchFamily="2" charset="77"/>
              </a:rPr>
              <a:t>FLEX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ED7BB0-B478-07EB-0E04-67433EE32776}"/>
              </a:ext>
            </a:extLst>
          </p:cNvPr>
          <p:cNvSpPr txBox="1"/>
          <p:nvPr/>
        </p:nvSpPr>
        <p:spPr>
          <a:xfrm>
            <a:off x="5176685" y="810700"/>
            <a:ext cx="1827744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Montserrat Black" pitchFamily="2" charset="77"/>
              </a:rPr>
              <a:t> SLATE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BF0217-916C-B8D9-B0DC-73288E8A4E8F}"/>
              </a:ext>
            </a:extLst>
          </p:cNvPr>
          <p:cNvSpPr txBox="1"/>
          <p:nvPr/>
        </p:nvSpPr>
        <p:spPr>
          <a:xfrm>
            <a:off x="8955580" y="810700"/>
            <a:ext cx="2401619" cy="584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Montserrat Black" pitchFamily="2" charset="77"/>
              </a:rPr>
              <a:t> GRANITE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84CFD6D-DDEB-D91C-6471-925A084D7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937" y="5995572"/>
            <a:ext cx="1511053" cy="730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236DF6-3E67-1E2B-0349-F8880BCD1B46}"/>
              </a:ext>
            </a:extLst>
          </p:cNvPr>
          <p:cNvSpPr txBox="1"/>
          <p:nvPr/>
        </p:nvSpPr>
        <p:spPr>
          <a:xfrm>
            <a:off x="181840" y="3844634"/>
            <a:ext cx="337531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5390"/>
                </a:solidFill>
                <a:latin typeface="Montserrat"/>
                <a:ea typeface="+mn-lt"/>
                <a:cs typeface="+mn-lt"/>
              </a:rPr>
              <a:t>3.5 mil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5390"/>
                </a:solidFill>
                <a:latin typeface="Montserrat"/>
                <a:ea typeface="+mn-lt"/>
                <a:cs typeface="+mn-lt"/>
              </a:rPr>
              <a:t>Complies with ASTM standards</a:t>
            </a:r>
            <a:endParaRPr lang="en-US" dirty="0">
              <a:solidFill>
                <a:srgbClr val="005390"/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5390"/>
                </a:solidFill>
                <a:latin typeface="Montserrat"/>
                <a:ea typeface="+mn-lt"/>
                <a:cs typeface="+mn-lt"/>
              </a:rPr>
              <a:t>Cleared for use with chemotherapy drugs in accordance with ASTM D6978</a:t>
            </a:r>
            <a:endParaRPr lang="en-US" dirty="0">
              <a:solidFill>
                <a:srgbClr val="005390"/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5390"/>
                </a:solidFill>
                <a:latin typeface="Montserrat"/>
              </a:rPr>
              <a:t>Enhanced Sensitivity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5390"/>
                </a:solidFill>
                <a:latin typeface="Montserrat"/>
                <a:cs typeface="Calibri"/>
              </a:rPr>
              <a:t>Reduced Allergens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5390"/>
                </a:solidFill>
                <a:latin typeface="Montserrat"/>
                <a:cs typeface="Calibri"/>
              </a:rPr>
              <a:t>1.5 Superior AQL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rgbClr val="005390"/>
              </a:solidFill>
              <a:latin typeface="Montserrat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9940DB-C8B2-2D20-3A4E-A013F036C89C}"/>
              </a:ext>
            </a:extLst>
          </p:cNvPr>
          <p:cNvSpPr txBox="1"/>
          <p:nvPr/>
        </p:nvSpPr>
        <p:spPr>
          <a:xfrm>
            <a:off x="4303566" y="3844634"/>
            <a:ext cx="3375312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tserrat"/>
                <a:ea typeface="+mn-lt"/>
                <a:cs typeface="+mn-lt"/>
              </a:rPr>
              <a:t>4.7 mil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tserrat"/>
                <a:ea typeface="+mn-lt"/>
                <a:cs typeface="+mn-lt"/>
              </a:rPr>
              <a:t>Complies with ASTM standards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tserrat"/>
                <a:ea typeface="+mn-lt"/>
                <a:cs typeface="+mn-lt"/>
              </a:rPr>
              <a:t>Cleared for use with chemotherapy drugs in accordance with ASTM D6978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Montserrat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tserrat"/>
                <a:ea typeface="+mn-lt"/>
                <a:cs typeface="+mn-lt"/>
              </a:rPr>
              <a:t>Smooth inner surface for easy donning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tserrat"/>
                <a:ea typeface="+mn-lt"/>
                <a:cs typeface="+mn-lt"/>
              </a:rPr>
              <a:t>Exceptional grip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tserrat"/>
                <a:cs typeface="Calibri"/>
              </a:rPr>
              <a:t>Touchscreen friendly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tserrat"/>
                <a:cs typeface="Calibri"/>
              </a:rPr>
              <a:t>1.5 Superior AQL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rgbClr val="00B0F0"/>
              </a:solidFill>
              <a:latin typeface="Montserrat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72886-ACDA-298E-AB9A-85C024740449}"/>
              </a:ext>
            </a:extLst>
          </p:cNvPr>
          <p:cNvSpPr txBox="1"/>
          <p:nvPr/>
        </p:nvSpPr>
        <p:spPr>
          <a:xfrm>
            <a:off x="8438280" y="3844634"/>
            <a:ext cx="3375312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latin typeface="Montserrat"/>
                <a:ea typeface="+mn-lt"/>
                <a:cs typeface="+mn-lt"/>
              </a:rPr>
              <a:t>6.3 mil</a:t>
            </a:r>
          </a:p>
          <a:p>
            <a:pPr marL="285750" indent="-285750">
              <a:buFont typeface="Arial,Sans-Serif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  <a:latin typeface="Montserrat"/>
                <a:ea typeface="+mn-lt"/>
                <a:cs typeface="+mn-lt"/>
              </a:rPr>
              <a:t>ASTM F739 for chemical splash protection use and ASTM F1342 for puncture resistance.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bg2"/>
                </a:solidFill>
                <a:latin typeface="Montserrat"/>
                <a:ea typeface="+mn-lt"/>
                <a:cs typeface="+mn-lt"/>
              </a:rPr>
              <a:t>Natural feel minimizes muscle fatigue 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bg2"/>
                </a:solidFill>
                <a:latin typeface="Montserrat"/>
                <a:ea typeface="+mn-lt"/>
                <a:cs typeface="+mn-lt"/>
              </a:rPr>
              <a:t>Black color to identify grease, powder and other substances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bg2"/>
                </a:solidFill>
                <a:latin typeface="Montserrat"/>
                <a:cs typeface="Calibri"/>
              </a:rPr>
              <a:t>Touchscreen friendly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bg2"/>
                </a:solidFill>
                <a:latin typeface="Montserrat"/>
                <a:cs typeface="Calibri"/>
              </a:rPr>
              <a:t>2.5 Superior AQL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rgbClr val="00B0F0"/>
              </a:solidFill>
              <a:latin typeface="Montserra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68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154A9-2DDD-498D-9272-EDF5137B0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78" y="354980"/>
            <a:ext cx="10515600" cy="132556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Montserrat" pitchFamily="2" charset="77"/>
              </a:rPr>
              <a:t>Nitrile Glove Innovation Hub</a:t>
            </a:r>
            <a:br>
              <a:rPr lang="en-US" sz="4000" b="1" dirty="0">
                <a:solidFill>
                  <a:srgbClr val="C00000"/>
                </a:solidFill>
                <a:latin typeface="Montserrat" pitchFamily="2" charset="77"/>
              </a:rPr>
            </a:br>
            <a:endParaRPr lang="en-US" sz="4000" b="1" dirty="0">
              <a:solidFill>
                <a:srgbClr val="C00000"/>
              </a:solidFill>
              <a:latin typeface="Montserrat" pitchFamily="2" charset="7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5F411B0-8DEF-C140-369F-00B703DB89B5}"/>
              </a:ext>
            </a:extLst>
          </p:cNvPr>
          <p:cNvSpPr txBox="1"/>
          <p:nvPr/>
        </p:nvSpPr>
        <p:spPr>
          <a:xfrm>
            <a:off x="8732520" y="189468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168E38-47DE-358F-1A33-EF2F16451BE2}"/>
              </a:ext>
            </a:extLst>
          </p:cNvPr>
          <p:cNvSpPr/>
          <p:nvPr/>
        </p:nvSpPr>
        <p:spPr>
          <a:xfrm>
            <a:off x="8660" y="5866533"/>
            <a:ext cx="12183340" cy="9914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1A15111-AED2-B5E4-331F-7DA0EA08F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937" y="5995572"/>
            <a:ext cx="1511053" cy="730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61FFDE-4EAF-03DC-3FAA-0484DF9D32A5}"/>
              </a:ext>
            </a:extLst>
          </p:cNvPr>
          <p:cNvSpPr txBox="1"/>
          <p:nvPr/>
        </p:nvSpPr>
        <p:spPr>
          <a:xfrm>
            <a:off x="8660" y="6096063"/>
            <a:ext cx="110467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</a:rPr>
              <a:t>Compression fit gloves will be an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</a:rPr>
              <a:t>AN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</a:rPr>
              <a:t> Exclusive with 20 Year Patent with future improvement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C8BB54-BD87-6CE4-E083-BC60CFCAED16}"/>
              </a:ext>
            </a:extLst>
          </p:cNvPr>
          <p:cNvSpPr txBox="1"/>
          <p:nvPr/>
        </p:nvSpPr>
        <p:spPr>
          <a:xfrm>
            <a:off x="1426029" y="1894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E41FF6-BE82-A34E-6D80-1337AC2A2278}"/>
              </a:ext>
            </a:extLst>
          </p:cNvPr>
          <p:cNvSpPr txBox="1"/>
          <p:nvPr/>
        </p:nvSpPr>
        <p:spPr>
          <a:xfrm>
            <a:off x="409825" y="1767295"/>
            <a:ext cx="60993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American Nitrile will be an innovation hub for nitrile glove research &amp; development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Glove R&amp;D has been limited in the previous decade, with most of the innovation coming in the production process rather than the product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American Nitrile plans to roll out new product improvements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8FC3ED-55C0-23FD-45D4-0FBADE8E57B9}"/>
              </a:ext>
            </a:extLst>
          </p:cNvPr>
          <p:cNvSpPr txBox="1"/>
          <p:nvPr/>
        </p:nvSpPr>
        <p:spPr>
          <a:xfrm>
            <a:off x="409825" y="3896936"/>
            <a:ext cx="60993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 pitchFamily="2" charset="0"/>
                <a:ea typeface="+mn-ea"/>
                <a:cs typeface="Gotham Bold" pitchFamily="2" charset="0"/>
              </a:rPr>
              <a:t>Product Innovation: Compression Fit Fingertip Gloves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American Nitrile has partnered with a US-based technology expert for an exclusive license to produce and market this unique glove feature in the 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These gloves are narrower at the fingertip, providing significantly improved dexterity for end users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This is a critical distinction for anyone that require precision, including but not limited to dentists, lab techs, EMS workers, and mechanics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AA9FA9-5984-DA72-CE85-134FB3819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99" y="1418400"/>
            <a:ext cx="4714483" cy="405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1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-up of a plant&#10;&#10;Description automatically generated with low confidence">
            <a:extLst>
              <a:ext uri="{FF2B5EF4-FFF2-40B4-BE49-F238E27FC236}">
                <a16:creationId xmlns:a16="http://schemas.microsoft.com/office/drawing/2014/main" id="{065BFB8C-1EE3-8852-F480-06ABDD7D6C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1" r="40321"/>
          <a:stretch>
            <a:fillRect/>
          </a:stretch>
        </p:blipFill>
        <p:spPr/>
      </p:pic>
      <p:sp>
        <p:nvSpPr>
          <p:cNvPr id="23" name="Rectangle: Rounded Corners 35">
            <a:extLst>
              <a:ext uri="{FF2B5EF4-FFF2-40B4-BE49-F238E27FC236}">
                <a16:creationId xmlns:a16="http://schemas.microsoft.com/office/drawing/2014/main" id="{C6D29E1D-8C7A-4E79-B145-AB664DC74A90}"/>
              </a:ext>
            </a:extLst>
          </p:cNvPr>
          <p:cNvSpPr/>
          <p:nvPr/>
        </p:nvSpPr>
        <p:spPr>
          <a:xfrm>
            <a:off x="1296474" y="5363795"/>
            <a:ext cx="6180091" cy="923081"/>
          </a:xfrm>
          <a:prstGeom prst="roundRect">
            <a:avLst>
              <a:gd name="adj" fmla="val 897"/>
            </a:avLst>
          </a:prstGeom>
          <a:gradFill>
            <a:gsLst>
              <a:gs pos="0">
                <a:srgbClr val="0B4720"/>
              </a:gs>
              <a:gs pos="49000">
                <a:srgbClr val="206F00"/>
              </a:gs>
            </a:gsLst>
            <a:lin ang="2700000" scaled="1"/>
          </a:gradFill>
          <a:ln>
            <a:solidFill>
              <a:schemeClr val="bg1"/>
            </a:solidFill>
          </a:ln>
          <a:effectLst>
            <a:outerShdw blurRad="1270000" dist="266700" dir="5400000" sx="81000" sy="81000" algn="c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11BB0F-1FAA-410B-A525-B6D258DC038A}"/>
              </a:ext>
            </a:extLst>
          </p:cNvPr>
          <p:cNvGrpSpPr/>
          <p:nvPr/>
        </p:nvGrpSpPr>
        <p:grpSpPr>
          <a:xfrm>
            <a:off x="1427320" y="5044759"/>
            <a:ext cx="5453925" cy="1200960"/>
            <a:chOff x="5548473" y="2773401"/>
            <a:chExt cx="5453925" cy="1200960"/>
          </a:xfrm>
        </p:grpSpPr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BE88175E-B292-4E97-A686-4F7043974676}"/>
                </a:ext>
              </a:extLst>
            </p:cNvPr>
            <p:cNvSpPr/>
            <p:nvPr/>
          </p:nvSpPr>
          <p:spPr>
            <a:xfrm>
              <a:off x="5548473" y="2773401"/>
              <a:ext cx="962152" cy="724629"/>
            </a:xfrm>
            <a:custGeom>
              <a:avLst/>
              <a:gdLst/>
              <a:ahLst/>
              <a:cxnLst/>
              <a:rect l="l" t="t" r="r" b="b"/>
              <a:pathLst>
                <a:path w="396332" h="298491">
                  <a:moveTo>
                    <a:pt x="381044" y="0"/>
                  </a:moveTo>
                  <a:lnTo>
                    <a:pt x="381044" y="69304"/>
                  </a:lnTo>
                  <a:cubicBezTo>
                    <a:pt x="362035" y="71427"/>
                    <a:pt x="343534" y="79156"/>
                    <a:pt x="325542" y="92489"/>
                  </a:cubicBezTo>
                  <a:cubicBezTo>
                    <a:pt x="307551" y="105823"/>
                    <a:pt x="297197" y="124253"/>
                    <a:pt x="294481" y="147777"/>
                  </a:cubicBezTo>
                  <a:cubicBezTo>
                    <a:pt x="295669" y="147119"/>
                    <a:pt x="298385" y="146143"/>
                    <a:pt x="302628" y="144849"/>
                  </a:cubicBezTo>
                  <a:cubicBezTo>
                    <a:pt x="306872" y="143554"/>
                    <a:pt x="311624" y="142833"/>
                    <a:pt x="316886" y="142684"/>
                  </a:cubicBezTo>
                  <a:cubicBezTo>
                    <a:pt x="342474" y="143109"/>
                    <a:pt x="362080" y="150407"/>
                    <a:pt x="375704" y="164579"/>
                  </a:cubicBezTo>
                  <a:cubicBezTo>
                    <a:pt x="389328" y="178751"/>
                    <a:pt x="396204" y="197251"/>
                    <a:pt x="396332" y="220079"/>
                  </a:cubicBezTo>
                  <a:cubicBezTo>
                    <a:pt x="395865" y="242058"/>
                    <a:pt x="387631" y="260473"/>
                    <a:pt x="371630" y="275323"/>
                  </a:cubicBezTo>
                  <a:cubicBezTo>
                    <a:pt x="355630" y="290174"/>
                    <a:pt x="334666" y="297897"/>
                    <a:pt x="308739" y="298491"/>
                  </a:cubicBezTo>
                  <a:cubicBezTo>
                    <a:pt x="278102" y="297451"/>
                    <a:pt x="254849" y="286801"/>
                    <a:pt x="238979" y="266540"/>
                  </a:cubicBezTo>
                  <a:cubicBezTo>
                    <a:pt x="223109" y="246280"/>
                    <a:pt x="215131" y="222646"/>
                    <a:pt x="215046" y="195639"/>
                  </a:cubicBezTo>
                  <a:cubicBezTo>
                    <a:pt x="215851" y="149054"/>
                    <a:pt x="225218" y="111694"/>
                    <a:pt x="243146" y="83559"/>
                  </a:cubicBezTo>
                  <a:cubicBezTo>
                    <a:pt x="261075" y="55425"/>
                    <a:pt x="282738" y="34819"/>
                    <a:pt x="308135" y="21740"/>
                  </a:cubicBezTo>
                  <a:cubicBezTo>
                    <a:pt x="333532" y="8662"/>
                    <a:pt x="357835" y="1415"/>
                    <a:pt x="381044" y="0"/>
                  </a:cubicBezTo>
                  <a:close/>
                  <a:moveTo>
                    <a:pt x="167018" y="0"/>
                  </a:moveTo>
                  <a:lnTo>
                    <a:pt x="167018" y="69304"/>
                  </a:lnTo>
                  <a:cubicBezTo>
                    <a:pt x="148008" y="71427"/>
                    <a:pt x="129507" y="79156"/>
                    <a:pt x="111515" y="92489"/>
                  </a:cubicBezTo>
                  <a:cubicBezTo>
                    <a:pt x="93523" y="105823"/>
                    <a:pt x="83169" y="124253"/>
                    <a:pt x="80454" y="147777"/>
                  </a:cubicBezTo>
                  <a:cubicBezTo>
                    <a:pt x="81642" y="147119"/>
                    <a:pt x="84358" y="146143"/>
                    <a:pt x="88601" y="144849"/>
                  </a:cubicBezTo>
                  <a:cubicBezTo>
                    <a:pt x="92844" y="143554"/>
                    <a:pt x="97597" y="142833"/>
                    <a:pt x="102859" y="142684"/>
                  </a:cubicBezTo>
                  <a:cubicBezTo>
                    <a:pt x="128448" y="143109"/>
                    <a:pt x="148061" y="150407"/>
                    <a:pt x="161697" y="164579"/>
                  </a:cubicBezTo>
                  <a:cubicBezTo>
                    <a:pt x="175333" y="178751"/>
                    <a:pt x="182216" y="197251"/>
                    <a:pt x="182346" y="220079"/>
                  </a:cubicBezTo>
                  <a:cubicBezTo>
                    <a:pt x="181877" y="242058"/>
                    <a:pt x="173636" y="260473"/>
                    <a:pt x="157624" y="275323"/>
                  </a:cubicBezTo>
                  <a:cubicBezTo>
                    <a:pt x="141611" y="290174"/>
                    <a:pt x="120640" y="297897"/>
                    <a:pt x="94711" y="298491"/>
                  </a:cubicBezTo>
                  <a:cubicBezTo>
                    <a:pt x="64032" y="297451"/>
                    <a:pt x="40609" y="286801"/>
                    <a:pt x="24442" y="266540"/>
                  </a:cubicBezTo>
                  <a:cubicBezTo>
                    <a:pt x="8275" y="246280"/>
                    <a:pt x="128" y="222646"/>
                    <a:pt x="0" y="195639"/>
                  </a:cubicBezTo>
                  <a:cubicBezTo>
                    <a:pt x="818" y="149054"/>
                    <a:pt x="10272" y="111694"/>
                    <a:pt x="28365" y="83559"/>
                  </a:cubicBezTo>
                  <a:cubicBezTo>
                    <a:pt x="46457" y="55425"/>
                    <a:pt x="68283" y="34819"/>
                    <a:pt x="93844" y="21740"/>
                  </a:cubicBezTo>
                  <a:cubicBezTo>
                    <a:pt x="119404" y="8662"/>
                    <a:pt x="143796" y="1415"/>
                    <a:pt x="1670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A649EF-C7C4-4308-BE07-2FAF5C4D13E4}"/>
                </a:ext>
              </a:extLst>
            </p:cNvPr>
            <p:cNvSpPr txBox="1"/>
            <p:nvPr/>
          </p:nvSpPr>
          <p:spPr>
            <a:xfrm>
              <a:off x="6697719" y="3328030"/>
              <a:ext cx="4304679" cy="6463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Montserrat" pitchFamily="2" charset="77"/>
                </a:rPr>
                <a:t>Sustainability is at the core of what we do.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7FED058-4EBA-4995-8B57-2691FF87F43D}"/>
              </a:ext>
            </a:extLst>
          </p:cNvPr>
          <p:cNvSpPr/>
          <p:nvPr/>
        </p:nvSpPr>
        <p:spPr>
          <a:xfrm>
            <a:off x="396455" y="1446628"/>
            <a:ext cx="2129750" cy="338554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Growing The Right Way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2658607-C2C4-1484-A97E-A897992D991F}"/>
              </a:ext>
            </a:extLst>
          </p:cNvPr>
          <p:cNvSpPr txBox="1">
            <a:spLocks/>
          </p:cNvSpPr>
          <p:nvPr/>
        </p:nvSpPr>
        <p:spPr>
          <a:xfrm>
            <a:off x="300914" y="116713"/>
            <a:ext cx="11157817" cy="660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SUSTAINABILITY</a:t>
            </a:r>
          </a:p>
          <a:p>
            <a:r>
              <a:rPr lang="en-US" b="1">
                <a:solidFill>
                  <a:schemeClr val="bg1"/>
                </a:solidFill>
                <a:latin typeface="Montserrat" pitchFamily="2" charset="77"/>
              </a:rPr>
              <a:t>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1F111-909C-983B-4F6E-E614AB35BCA1}"/>
              </a:ext>
            </a:extLst>
          </p:cNvPr>
          <p:cNvSpPr txBox="1"/>
          <p:nvPr/>
        </p:nvSpPr>
        <p:spPr>
          <a:xfrm>
            <a:off x="410006" y="2104218"/>
            <a:ext cx="4900750" cy="298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bg1"/>
                </a:solidFill>
                <a:latin typeface="Gotham Book" pitchFamily="50" charset="0"/>
                <a:cs typeface="Angsana New" panose="02020603050405020304" pitchFamily="18" charset="-34"/>
              </a:rPr>
              <a:t>State-of-the-art water treatment and recycling plant </a:t>
            </a:r>
            <a:r>
              <a:rPr lang="en-US" sz="1600">
                <a:solidFill>
                  <a:schemeClr val="bg1"/>
                </a:solidFill>
                <a:latin typeface="Gotham Bold" pitchFamily="50" charset="0"/>
                <a:cs typeface="Angsana New" panose="02020603050405020304" pitchFamily="18" charset="-34"/>
              </a:rPr>
              <a:t>saving 40 gallons of water per case of gloves, 150M gallons annually</a:t>
            </a:r>
          </a:p>
          <a:p>
            <a:pPr marL="342900" indent="-342900">
              <a:buFont typeface="+mj-lt"/>
              <a:buAutoNum type="arabicPeriod"/>
            </a:pPr>
            <a:endParaRPr lang="en-US" sz="1600">
              <a:solidFill>
                <a:schemeClr val="bg1"/>
              </a:solidFill>
              <a:latin typeface="Gotham Bold" pitchFamily="50" charset="0"/>
              <a:cs typeface="Angsana New" panose="02020603050405020304" pitchFamily="18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bg1"/>
                </a:solidFill>
                <a:latin typeface="Gotham Bold" pitchFamily="50" charset="0"/>
                <a:cs typeface="Angsana New" panose="02020603050405020304" pitchFamily="18" charset="-34"/>
              </a:rPr>
              <a:t>$16M investment</a:t>
            </a:r>
          </a:p>
          <a:p>
            <a:pPr marL="342900" indent="-342900">
              <a:buFont typeface="+mj-lt"/>
              <a:buAutoNum type="arabicPeriod"/>
            </a:pPr>
            <a:endParaRPr lang="en-US" sz="1600">
              <a:solidFill>
                <a:schemeClr val="bg1"/>
              </a:solidFill>
              <a:latin typeface="Gotham Book" pitchFamily="50" charset="0"/>
              <a:cs typeface="Angsana New" panose="02020603050405020304" pitchFamily="18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bg1"/>
                </a:solidFill>
                <a:latin typeface="Gotham Bold" pitchFamily="50" charset="0"/>
                <a:cs typeface="Angsana New" panose="02020603050405020304" pitchFamily="18" charset="-34"/>
              </a:rPr>
              <a:t>60%+ greater efficiency versus outdated technology </a:t>
            </a:r>
            <a:endParaRPr lang="en-US" sz="1600">
              <a:solidFill>
                <a:schemeClr val="bg1"/>
              </a:solidFill>
              <a:latin typeface="Gotham Book" pitchFamily="50" charset="0"/>
              <a:cs typeface="Angsana New" panose="02020603050405020304" pitchFamily="18" charset="-34"/>
            </a:endParaRPr>
          </a:p>
          <a:p>
            <a:pPr marL="342900" indent="-342900">
              <a:buFont typeface="+mj-lt"/>
              <a:buAutoNum type="arabicPeriod"/>
            </a:pPr>
            <a:endParaRPr lang="en-US" sz="1600">
              <a:solidFill>
                <a:schemeClr val="bg1"/>
              </a:solidFill>
              <a:latin typeface="Gotham Book" pitchFamily="50" charset="0"/>
              <a:cs typeface="Angsana New" panose="02020603050405020304" pitchFamily="18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solidFill>
                  <a:schemeClr val="bg1"/>
                </a:solidFill>
                <a:latin typeface="Gotham Bold" pitchFamily="50" charset="0"/>
                <a:cs typeface="Angsana New" panose="02020603050405020304" pitchFamily="18" charset="-34"/>
              </a:rPr>
              <a:t>Proximity to US customers, </a:t>
            </a:r>
            <a:r>
              <a:rPr lang="en-US" sz="1600">
                <a:solidFill>
                  <a:schemeClr val="bg1"/>
                </a:solidFill>
                <a:latin typeface="Gotham Book" pitchFamily="50" charset="0"/>
                <a:cs typeface="Angsana New" panose="02020603050405020304" pitchFamily="18" charset="-34"/>
              </a:rPr>
              <a:t>eliminating oceanic shipping </a:t>
            </a:r>
          </a:p>
          <a:p>
            <a:endParaRPr lang="en-US">
              <a:solidFill>
                <a:srgbClr val="92D050"/>
              </a:solidFill>
              <a:latin typeface="Gotham Book" pitchFamily="50" charset="0"/>
              <a:cs typeface="Angsana New" panose="02020603050405020304" pitchFamily="18" charset="-34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C850AEF-C646-85FF-9E8F-EB553A747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937" y="5995572"/>
            <a:ext cx="1511053" cy="73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71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0070C0"/>
      </a:accent1>
      <a:accent2>
        <a:srgbClr val="00B0F0"/>
      </a:accent2>
      <a:accent3>
        <a:srgbClr val="0070C0"/>
      </a:accent3>
      <a:accent4>
        <a:srgbClr val="00B0F0"/>
      </a:accent4>
      <a:accent5>
        <a:srgbClr val="0070C0"/>
      </a:accent5>
      <a:accent6>
        <a:srgbClr val="00B0F0"/>
      </a:accent6>
      <a:hlink>
        <a:srgbClr val="6B9F25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379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Gotham Book</vt:lpstr>
      <vt:lpstr>Calibri</vt:lpstr>
      <vt:lpstr>Arial</vt:lpstr>
      <vt:lpstr>Montserrat Black</vt:lpstr>
      <vt:lpstr>Arial,Sans-Serif</vt:lpstr>
      <vt:lpstr>Montserrat</vt:lpstr>
      <vt:lpstr>Gotham Bold</vt:lpstr>
      <vt:lpstr>Office Theme</vt:lpstr>
      <vt:lpstr>PowerPoint Presentation</vt:lpstr>
      <vt:lpstr>PowerPoint Presentation</vt:lpstr>
      <vt:lpstr>PowerPoint Presentation</vt:lpstr>
      <vt:lpstr>Nitrile Glove Innovation Hub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Riyan</dc:creator>
  <cp:lastModifiedBy>John Ahearn</cp:lastModifiedBy>
  <cp:revision>12</cp:revision>
  <dcterms:created xsi:type="dcterms:W3CDTF">2018-08-16T14:03:56Z</dcterms:created>
  <dcterms:modified xsi:type="dcterms:W3CDTF">2023-08-09T14:16:47Z</dcterms:modified>
</cp:coreProperties>
</file>